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56E47-CBAE-4C33-ACB1-009C7535FC0C}" type="datetimeFigureOut">
              <a:rPr lang="ru-RU" smtClean="0"/>
              <a:pPr/>
              <a:t>16.11.2021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E7CBDC-DC86-4723-A55C-6EE820B45894}" type="slidenum">
              <a:rPr lang="ru-RU" smtClean="0"/>
              <a:pPr/>
              <a:t>‹#›</a:t>
            </a:fld>
            <a:endParaRPr lang="ru-RU"/>
          </a:p>
        </p:txBody>
      </p:sp>
    </p:spTree>
    <p:extLst>
      <p:ext uri="{BB962C8B-B14F-4D97-AF65-F5344CB8AC3E}">
        <p14:creationId xmlns:p14="http://schemas.microsoft.com/office/powerpoint/2010/main" xmlns="" val="253631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03A76-1DBB-4410-9E85-049A12D9E951}"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03A76-1DBB-4410-9E85-049A12D9E951}"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03A76-1DBB-4410-9E85-049A12D9E951}"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DD03A76-1DBB-4410-9E85-049A12D9E95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03A76-1DBB-4410-9E85-049A12D9E951}"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DA58F5-EC12-448D-8295-8ED86CBC7609}" type="datetimeFigureOut">
              <a:rPr lang="ru-RU" smtClean="0"/>
              <a:pPr/>
              <a:t>16.11.2021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DD03A76-1DBB-4410-9E85-049A12D9E951}"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CDA58F5-EC12-448D-8295-8ED86CBC7609}" type="datetimeFigureOut">
              <a:rPr lang="ru-RU" smtClean="0"/>
              <a:pPr/>
              <a:t>16.11.2021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DD03A76-1DBB-4410-9E85-049A12D9E951}"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jliza.ru/assets/jlcontent/article-music/info/klaviatura-pianino-notami.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592" y="3212976"/>
            <a:ext cx="7704856" cy="150244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Прямоугольник 3"/>
          <p:cNvSpPr/>
          <p:nvPr/>
        </p:nvSpPr>
        <p:spPr>
          <a:xfrm>
            <a:off x="737431" y="719986"/>
            <a:ext cx="7560840" cy="203132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r>
              <a:rPr lang="ru-RU" sz="2400" dirty="0">
                <a:solidFill>
                  <a:srgbClr val="FF0000"/>
                </a:solidFill>
                <a:latin typeface="Times New Roman" pitchFamily="18" charset="0"/>
                <a:cs typeface="Times New Roman" pitchFamily="18" charset="0"/>
              </a:rPr>
              <a:t>МАУ ДО «Дворец детского и юношеского творчества имени Е.А. Евтушенко» МО </a:t>
            </a:r>
            <a:r>
              <a:rPr lang="ru-RU" sz="2400" dirty="0" err="1">
                <a:solidFill>
                  <a:srgbClr val="FF0000"/>
                </a:solidFill>
                <a:latin typeface="Times New Roman" pitchFamily="18" charset="0"/>
                <a:cs typeface="Times New Roman" pitchFamily="18" charset="0"/>
              </a:rPr>
              <a:t>г.Братска</a:t>
            </a:r>
            <a:r>
              <a:rPr lang="ru-RU" sz="2400" dirty="0">
                <a:solidFill>
                  <a:srgbClr val="FF0000"/>
                </a:solidFill>
                <a:latin typeface="Times New Roman" pitchFamily="18" charset="0"/>
                <a:cs typeface="Times New Roman" pitchFamily="18" charset="0"/>
              </a:rPr>
              <a:t> </a:t>
            </a:r>
            <a:endParaRPr lang="ru-RU" sz="2400" dirty="0" smtClean="0">
              <a:solidFill>
                <a:srgbClr val="FF0000"/>
              </a:solidFill>
              <a:latin typeface="Times New Roman" pitchFamily="18" charset="0"/>
              <a:cs typeface="Times New Roman" pitchFamily="18" charset="0"/>
            </a:endParaRPr>
          </a:p>
          <a:p>
            <a:pPr lvl="0" algn="ctr"/>
            <a:endParaRPr lang="ru-RU" sz="2400" dirty="0">
              <a:solidFill>
                <a:srgbClr val="FF0000"/>
              </a:solidFill>
              <a:latin typeface="Times New Roman" pitchFamily="18" charset="0"/>
              <a:cs typeface="Times New Roman" pitchFamily="18" charset="0"/>
            </a:endParaRPr>
          </a:p>
          <a:p>
            <a:pPr algn="ctr"/>
            <a:r>
              <a:rPr lang="ru-RU" sz="5400" b="1" i="0" cap="none" spc="50" dirty="0" smtClean="0">
                <a:ln w="11430"/>
                <a:solidFill>
                  <a:schemeClr val="accent4">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МУЗЫКОТЕРАПИЯ</a:t>
            </a:r>
            <a:endParaRPr lang="ru-RU" sz="5400" b="1" cap="none" spc="50" dirty="0">
              <a:ln w="11430"/>
              <a:solidFill>
                <a:schemeClr val="accent4">
                  <a:lumMod val="75000"/>
                </a:schemeClr>
              </a:solidFill>
              <a:effectLst>
                <a:outerShdw blurRad="76200" dist="50800" dir="5400000" algn="tl" rotWithShape="0">
                  <a:srgbClr val="000000">
                    <a:alpha val="65000"/>
                  </a:srgbClr>
                </a:outerShdw>
              </a:effectLst>
            </a:endParaRPr>
          </a:p>
        </p:txBody>
      </p:sp>
      <p:sp>
        <p:nvSpPr>
          <p:cNvPr id="5" name="Заголовок 4"/>
          <p:cNvSpPr>
            <a:spLocks noGrp="1"/>
          </p:cNvSpPr>
          <p:nvPr>
            <p:ph type="title"/>
          </p:nvPr>
        </p:nvSpPr>
        <p:spPr>
          <a:xfrm>
            <a:off x="944282" y="5085184"/>
            <a:ext cx="8229600" cy="1252728"/>
          </a:xfrm>
        </p:spPr>
        <p:txBody>
          <a:bodyPr>
            <a:normAutofit/>
          </a:bodyPr>
          <a:lstStyle/>
          <a:p>
            <a:pPr algn="l"/>
            <a:r>
              <a:rPr lang="ru-RU" sz="1400" dirty="0" smtClean="0">
                <a:solidFill>
                  <a:srgbClr val="FF0000"/>
                </a:solidFill>
                <a:latin typeface="Times New Roman" pitchFamily="18" charset="0"/>
                <a:cs typeface="Times New Roman" pitchFamily="18" charset="0"/>
              </a:rPr>
              <a:t>Педагоги:		                           			     	Акимова .А.А    </a:t>
            </a:r>
            <a:br>
              <a:rPr lang="ru-RU" sz="1400" dirty="0" smtClean="0">
                <a:solidFill>
                  <a:srgbClr val="FF0000"/>
                </a:solidFill>
                <a:latin typeface="Times New Roman" pitchFamily="18" charset="0"/>
                <a:cs typeface="Times New Roman" pitchFamily="18" charset="0"/>
              </a:rPr>
            </a:br>
            <a:r>
              <a:rPr lang="ru-RU" sz="1400" dirty="0">
                <a:solidFill>
                  <a:srgbClr val="FF0000"/>
                </a:solidFill>
                <a:latin typeface="Times New Roman" pitchFamily="18" charset="0"/>
                <a:cs typeface="Times New Roman" pitchFamily="18" charset="0"/>
              </a:rPr>
              <a:t>	</a:t>
            </a:r>
            <a:r>
              <a:rPr lang="ru-RU" sz="1400" dirty="0" smtClean="0">
                <a:solidFill>
                  <a:srgbClr val="FF0000"/>
                </a:solidFill>
                <a:latin typeface="Times New Roman" pitchFamily="18" charset="0"/>
                <a:cs typeface="Times New Roman" pitchFamily="18" charset="0"/>
              </a:rPr>
              <a:t>					                 Золотухина. Е. Н.</a:t>
            </a:r>
            <a:br>
              <a:rPr lang="ru-RU" sz="1400" dirty="0" smtClean="0">
                <a:solidFill>
                  <a:srgbClr val="FF0000"/>
                </a:solidFill>
                <a:latin typeface="Times New Roman" pitchFamily="18" charset="0"/>
                <a:cs typeface="Times New Roman" pitchFamily="18" charset="0"/>
              </a:rPr>
            </a:br>
            <a:r>
              <a:rPr lang="ru-RU" sz="1400" dirty="0" smtClean="0">
                <a:solidFill>
                  <a:srgbClr val="FF0000"/>
                </a:solidFill>
              </a:rPr>
              <a:t>			Братск 2021 </a:t>
            </a:r>
            <a:endParaRPr lang="ru-RU" sz="1400" dirty="0">
              <a:solidFill>
                <a:srgbClr val="FF0000"/>
              </a:solidFill>
            </a:endParaRPr>
          </a:p>
        </p:txBody>
      </p:sp>
    </p:spTree>
    <p:extLst>
      <p:ext uri="{BB962C8B-B14F-4D97-AF65-F5344CB8AC3E}">
        <p14:creationId xmlns:p14="http://schemas.microsoft.com/office/powerpoint/2010/main" xmlns="" val="1765266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56792"/>
            <a:ext cx="8208912" cy="3046988"/>
          </a:xfrm>
          <a:prstGeom prst="rect">
            <a:avLst/>
          </a:prstGeom>
        </p:spPr>
        <p:txBody>
          <a:bodyPr wrap="square">
            <a:spAutoFit/>
          </a:bodyPr>
          <a:lstStyle/>
          <a:p>
            <a:r>
              <a:rPr lang="ru-RU" sz="2400" dirty="0">
                <a:latin typeface="Times New Roman" pitchFamily="18" charset="0"/>
                <a:cs typeface="Times New Roman" pitchFamily="18" charset="0"/>
              </a:rPr>
              <a:t>Упражнение очень хорошо развивает способность к невербальной коммуникации, умение адаптироваться и действовать в новых для себя условиях, чувствовать и находить понимание без слов</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Все </a:t>
            </a:r>
            <a:r>
              <a:rPr lang="ru-RU" sz="2400" dirty="0">
                <a:latin typeface="Times New Roman" pitchFamily="18" charset="0"/>
                <a:cs typeface="Times New Roman" pitchFamily="18" charset="0"/>
              </a:rPr>
              <a:t>эти упражнения - не панацея, но они эффективны для помощи клиенту любого возраста и любых проблем. Акцент в них делается на контакт, на общение, на роль человека в </a:t>
            </a:r>
            <a:r>
              <a:rPr lang="ru-RU" sz="2400" dirty="0" err="1">
                <a:latin typeface="Times New Roman" pitchFamily="18" charset="0"/>
                <a:cs typeface="Times New Roman" pitchFamily="18" charset="0"/>
              </a:rPr>
              <a:t>музыкотерапевтическом</a:t>
            </a:r>
            <a:r>
              <a:rPr lang="ru-RU" sz="2400" dirty="0">
                <a:latin typeface="Times New Roman" pitchFamily="18" charset="0"/>
                <a:cs typeface="Times New Roman" pitchFamily="18" charset="0"/>
              </a:rPr>
              <a:t> процессе. </a:t>
            </a:r>
          </a:p>
        </p:txBody>
      </p:sp>
    </p:spTree>
    <p:extLst>
      <p:ext uri="{BB962C8B-B14F-4D97-AF65-F5344CB8AC3E}">
        <p14:creationId xmlns:p14="http://schemas.microsoft.com/office/powerpoint/2010/main" xmlns="" val="878767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67544" y="1124744"/>
            <a:ext cx="4176464" cy="3970318"/>
          </a:xfrm>
          <a:prstGeom prst="rect">
            <a:avLst/>
          </a:prstGeom>
        </p:spPr>
        <p:txBody>
          <a:bodyPr wrap="square">
            <a:spAutoFit/>
          </a:bodyPr>
          <a:lstStyle/>
          <a:p>
            <a:pPr algn="ctr"/>
            <a:r>
              <a:rPr lang="ru-RU" dirty="0">
                <a:solidFill>
                  <a:schemeClr val="tx2"/>
                </a:solidFill>
                <a:latin typeface="Times New Roman" pitchFamily="18" charset="0"/>
                <a:cs typeface="Times New Roman" pitchFamily="18" charset="0"/>
              </a:rPr>
              <a:t>Музыкотерапия - психотерапевтический метод, использующий музыку в качестве лечебного средства, основанный на целительном воздействии музыки на психическое и физическое состояние человека (Психологический словарь). Термин «музыкотерапия» имеет греко-латинское происхождение и в переводе означает «лечение музыкой». Основоположником современной музыкотерапии считается швейцарский педагог, композитор Жак </a:t>
            </a:r>
            <a:r>
              <a:rPr lang="ru-RU" dirty="0" err="1">
                <a:solidFill>
                  <a:schemeClr val="tx2"/>
                </a:solidFill>
                <a:latin typeface="Times New Roman" pitchFamily="18" charset="0"/>
                <a:cs typeface="Times New Roman" pitchFamily="18" charset="0"/>
              </a:rPr>
              <a:t>Далькроз</a:t>
            </a:r>
            <a:r>
              <a:rPr lang="ru-RU" dirty="0">
                <a:solidFill>
                  <a:schemeClr val="tx2"/>
                </a:solidFill>
                <a:latin typeface="Times New Roman" pitchFamily="18" charset="0"/>
                <a:cs typeface="Times New Roman" pitchFamily="18" charset="0"/>
              </a:rPr>
              <a:t> (1865-1950). Он доказал огромное значение музыки. Жак </a:t>
            </a:r>
            <a:r>
              <a:rPr lang="ru-RU" dirty="0" err="1">
                <a:solidFill>
                  <a:schemeClr val="tx2"/>
                </a:solidFill>
                <a:latin typeface="Times New Roman" pitchFamily="18" charset="0"/>
                <a:cs typeface="Times New Roman" pitchFamily="18" charset="0"/>
              </a:rPr>
              <a:t>Далькроз</a:t>
            </a:r>
            <a:endParaRPr lang="ru-RU" dirty="0">
              <a:solidFill>
                <a:schemeClr val="tx2"/>
              </a:solidFill>
              <a:latin typeface="Times New Roman" pitchFamily="18" charset="0"/>
              <a:cs typeface="Times New Roman" pitchFamily="18"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32040" y="635699"/>
            <a:ext cx="3674295" cy="54166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15704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692696"/>
            <a:ext cx="7920880" cy="3785652"/>
          </a:xfrm>
          <a:prstGeom prst="rect">
            <a:avLst/>
          </a:prstGeom>
        </p:spPr>
        <p:txBody>
          <a:bodyPr wrap="square">
            <a:spAutoFit/>
          </a:bodyPr>
          <a:lstStyle/>
          <a:p>
            <a:r>
              <a:rPr lang="ru-RU" sz="2400" dirty="0">
                <a:solidFill>
                  <a:srgbClr val="FF0000"/>
                </a:solidFill>
                <a:latin typeface="Times New Roman" pitchFamily="18" charset="0"/>
                <a:cs typeface="Times New Roman" pitchFamily="18" charset="0"/>
              </a:rPr>
              <a:t>Музыкальная терапия </a:t>
            </a:r>
            <a:r>
              <a:rPr lang="ru-RU" sz="2400" dirty="0">
                <a:latin typeface="Times New Roman" pitchFamily="18" charset="0"/>
                <a:cs typeface="Times New Roman" pitchFamily="18" charset="0"/>
              </a:rPr>
              <a:t>- это контролируемое использование музыки в лечении, реабилитации, образовании и воспитаний детей и взрослых, страдающих от соматических и психических </a:t>
            </a:r>
            <a:r>
              <a:rPr lang="ru-RU" sz="2400" dirty="0" smtClean="0">
                <a:latin typeface="Times New Roman" pitchFamily="18" charset="0"/>
                <a:cs typeface="Times New Roman" pitchFamily="18" charset="0"/>
              </a:rPr>
              <a:t>заболеваний </a:t>
            </a:r>
            <a:r>
              <a:rPr lang="ru-RU" sz="2400" dirty="0">
                <a:latin typeface="Times New Roman" pitchFamily="18" charset="0"/>
                <a:cs typeface="Times New Roman" pitchFamily="18" charset="0"/>
              </a:rPr>
              <a:t>. Многочисленные методики музыкотерапии </a:t>
            </a:r>
            <a:r>
              <a:rPr lang="ru-RU" sz="2400" dirty="0" smtClean="0">
                <a:latin typeface="Times New Roman" pitchFamily="18" charset="0"/>
                <a:cs typeface="Times New Roman" pitchFamily="18" charset="0"/>
              </a:rPr>
              <a:t>предусматривают, </a:t>
            </a:r>
            <a:r>
              <a:rPr lang="ru-RU" sz="2400" dirty="0">
                <a:latin typeface="Times New Roman" pitchFamily="18" charset="0"/>
                <a:cs typeface="Times New Roman" pitchFamily="18" charset="0"/>
              </a:rPr>
              <a:t>как целостное и изолированное использование музыки в качестве основного ведущего фактора воздействия, так и дополнение музыкальным сопровождением других коррекционных </a:t>
            </a:r>
            <a:r>
              <a:rPr lang="ru-RU" sz="2400" dirty="0" smtClean="0">
                <a:latin typeface="Times New Roman" pitchFamily="18" charset="0"/>
                <a:cs typeface="Times New Roman" pitchFamily="18" charset="0"/>
              </a:rPr>
              <a:t>методов, </a:t>
            </a:r>
            <a:r>
              <a:rPr lang="ru-RU" sz="2400" dirty="0">
                <a:latin typeface="Times New Roman" pitchFamily="18" charset="0"/>
                <a:cs typeface="Times New Roman" pitchFamily="18" charset="0"/>
              </a:rPr>
              <a:t>для усиления их воздействия и повышения эффективности</a:t>
            </a:r>
          </a:p>
        </p:txBody>
      </p:sp>
      <p:pic>
        <p:nvPicPr>
          <p:cNvPr id="6" name="Picture 2" descr="https://topolek2.ucoz.net/2021/noty2.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51520" y="4478348"/>
            <a:ext cx="8136904" cy="22031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41359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47664" y="980728"/>
            <a:ext cx="5274332" cy="5262979"/>
          </a:xfrm>
          <a:prstGeom prst="rect">
            <a:avLst/>
          </a:prstGeom>
        </p:spPr>
        <p:txBody>
          <a:bodyPr wrap="square">
            <a:spAutoFit/>
          </a:bodyPr>
          <a:lstStyle/>
          <a:p>
            <a:pPr algn="ctr"/>
            <a:r>
              <a:rPr lang="ru-RU" sz="2400" dirty="0">
                <a:solidFill>
                  <a:srgbClr val="C00000"/>
                </a:solidFill>
                <a:latin typeface="Times New Roman" pitchFamily="18" charset="0"/>
                <a:cs typeface="Times New Roman" pitchFamily="18" charset="0"/>
              </a:rPr>
              <a:t>Музыкальную терапию широко применяют во многих странах мира для лечения и профилактики широкого спектра нарушений</a:t>
            </a:r>
            <a:r>
              <a:rPr lang="ru-RU" sz="2400" dirty="0" smtClean="0">
                <a:solidFill>
                  <a:srgbClr val="C00000"/>
                </a:solidFill>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1) отклонений в развитии</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2) эмоциональной нестабильности</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3) поведенческих </a:t>
            </a:r>
            <a:r>
              <a:rPr lang="ru-RU" sz="2400" dirty="0" smtClean="0">
                <a:latin typeface="Times New Roman" pitchFamily="18" charset="0"/>
                <a:cs typeface="Times New Roman" pitchFamily="18" charset="0"/>
              </a:rPr>
              <a:t>нарушений;</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4) сенсорного дефицита</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5) спинно-мозговых травм;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6</a:t>
            </a:r>
            <a:r>
              <a:rPr lang="ru-RU" sz="2400" dirty="0">
                <a:latin typeface="Times New Roman" pitchFamily="18" charset="0"/>
                <a:cs typeface="Times New Roman" pitchFamily="18" charset="0"/>
              </a:rPr>
              <a:t>) психосоматических заболеваний</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7) внутренних болезней</a:t>
            </a:r>
            <a:r>
              <a:rPr lang="ru-RU" sz="2400" dirty="0" smtClean="0">
                <a:latin typeface="Times New Roman" pitchFamily="18" charset="0"/>
                <a:cs typeface="Times New Roman" pitchFamily="18" charset="0"/>
              </a:rPr>
              <a:t>;</a:t>
            </a:r>
          </a:p>
          <a:p>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8) психических отклонений;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9</a:t>
            </a:r>
            <a:r>
              <a:rPr lang="ru-RU" sz="2400" dirty="0">
                <a:latin typeface="Times New Roman" pitchFamily="18" charset="0"/>
                <a:cs typeface="Times New Roman" pitchFamily="18" charset="0"/>
              </a:rPr>
              <a:t>) афазии;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10</a:t>
            </a:r>
            <a:r>
              <a:rPr lang="ru-RU" sz="2400" dirty="0">
                <a:latin typeface="Times New Roman" pitchFamily="18" charset="0"/>
                <a:cs typeface="Times New Roman" pitchFamily="18" charset="0"/>
              </a:rPr>
              <a:t>) аутизма. </a:t>
            </a:r>
          </a:p>
        </p:txBody>
      </p:sp>
    </p:spTree>
    <p:extLst>
      <p:ext uri="{BB962C8B-B14F-4D97-AF65-F5344CB8AC3E}">
        <p14:creationId xmlns:p14="http://schemas.microsoft.com/office/powerpoint/2010/main" xmlns="" val="152985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260648"/>
            <a:ext cx="7632848" cy="6663363"/>
          </a:xfrm>
          <a:prstGeom prst="rect">
            <a:avLst/>
          </a:prstGeom>
        </p:spPr>
        <p:txBody>
          <a:bodyPr wrap="square">
            <a:spAutoFit/>
          </a:bodyPr>
          <a:lstStyle/>
          <a:p>
            <a:pPr algn="ctr"/>
            <a:r>
              <a:rPr lang="ru-RU" sz="2800" dirty="0">
                <a:latin typeface="Times New Roman" pitchFamily="18" charset="0"/>
                <a:cs typeface="Times New Roman" pitchFamily="18" charset="0"/>
              </a:rPr>
              <a:t>Использование музыкальной терапии </a:t>
            </a:r>
            <a:endParaRPr lang="ru-RU" sz="2800" dirty="0" smtClean="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pPr algn="ctr"/>
            <a:r>
              <a:rPr lang="ru-RU" sz="1400" i="1" dirty="0" smtClean="0">
                <a:latin typeface="Times New Roman" pitchFamily="18" charset="0"/>
                <a:cs typeface="Times New Roman" pitchFamily="18" charset="0"/>
              </a:rPr>
              <a:t>В </a:t>
            </a:r>
            <a:r>
              <a:rPr lang="ru-RU" sz="1400" i="1" dirty="0">
                <a:latin typeface="Times New Roman" pitchFamily="18" charset="0"/>
                <a:cs typeface="Times New Roman" pitchFamily="18" charset="0"/>
              </a:rPr>
              <a:t>медицине музыкальную терапию используют достаточно </a:t>
            </a:r>
            <a:r>
              <a:rPr lang="ru-RU" sz="1400" i="1" dirty="0" smtClean="0">
                <a:latin typeface="Times New Roman" pitchFamily="18" charset="0"/>
                <a:cs typeface="Times New Roman" pitchFamily="18" charset="0"/>
              </a:rPr>
              <a:t>широко. </a:t>
            </a:r>
          </a:p>
          <a:p>
            <a:pPr algn="ctr"/>
            <a:endParaRPr lang="ru-RU" sz="1400" dirty="0" smtClean="0">
              <a:latin typeface="Times New Roman" pitchFamily="18" charset="0"/>
              <a:cs typeface="Times New Roman" pitchFamily="18" charset="0"/>
            </a:endParaRPr>
          </a:p>
          <a:p>
            <a:pPr>
              <a:lnSpc>
                <a:spcPct val="150000"/>
              </a:lnSpc>
            </a:pPr>
            <a:r>
              <a:rPr lang="ru-RU" sz="1400" dirty="0" smtClean="0">
                <a:latin typeface="Times New Roman" pitchFamily="18" charset="0"/>
                <a:cs typeface="Times New Roman" pitchFamily="18" charset="0"/>
              </a:rPr>
              <a:t>Перечислим </a:t>
            </a:r>
            <a:r>
              <a:rPr lang="ru-RU" sz="1400" dirty="0">
                <a:latin typeface="Times New Roman" pitchFamily="18" charset="0"/>
                <a:cs typeface="Times New Roman" pitchFamily="18" charset="0"/>
              </a:rPr>
              <a:t>основные сферы</a:t>
            </a:r>
            <a:r>
              <a:rPr lang="ru-RU" sz="1400" dirty="0" smtClean="0">
                <a:latin typeface="Times New Roman" pitchFamily="18" charset="0"/>
                <a:cs typeface="Times New Roman" pitchFamily="18" charset="0"/>
              </a:rPr>
              <a:t>:</a:t>
            </a:r>
          </a:p>
          <a:p>
            <a:pPr marL="342900" indent="-342900">
              <a:lnSpc>
                <a:spcPct val="150000"/>
              </a:lnSpc>
              <a:buAutoNum type="arabicPeriod"/>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лечебной физкультуре и физиотерапии. Программы реабилитационного тренинга пациентов-сердечников (после инфарктов или операций на сердце) и медицинский массаж тоже включают в свою работу музыкальное сопровождение. В данном случае методы музыкальной терапии используются </a:t>
            </a:r>
            <a:r>
              <a:rPr lang="ru-RU" sz="1400" dirty="0" smtClean="0">
                <a:latin typeface="Times New Roman" pitchFamily="18" charset="0"/>
                <a:cs typeface="Times New Roman" pitchFamily="18" charset="0"/>
              </a:rPr>
              <a:t>специалистами физиотерапевтами </a:t>
            </a:r>
            <a:r>
              <a:rPr lang="ru-RU" sz="1400" dirty="0">
                <a:latin typeface="Times New Roman" pitchFamily="18" charset="0"/>
                <a:cs typeface="Times New Roman" pitchFamily="18" charset="0"/>
              </a:rPr>
              <a:t>или профессиональными спортивными тренерами</a:t>
            </a:r>
            <a:r>
              <a:rPr lang="ru-RU" sz="1400" dirty="0" smtClean="0">
                <a:latin typeface="Times New Roman" pitchFamily="18" charset="0"/>
                <a:cs typeface="Times New Roman" pitchFamily="18" charset="0"/>
              </a:rPr>
              <a:t>.</a:t>
            </a:r>
          </a:p>
          <a:p>
            <a:pPr marL="342900" indent="-342900">
              <a:lnSpc>
                <a:spcPct val="150000"/>
              </a:lnSpc>
              <a:buAutoNum type="arabicPeriod"/>
            </a:pPr>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лечении душевнобольных пациентов и в уходе за ними. Совместное пение и музицирование (ежедневные уроки пения или организация праздников) является определенным видом музыкальных переживаний и создает благоприятные условия для лечения и ухода. Там, где пациенты научились импровизировать на музыкальных инструментах, музыкальная терапия может использоваться в качестве психотерапии для душевнобольных</a:t>
            </a:r>
            <a:r>
              <a:rPr lang="ru-RU" sz="1400" dirty="0" smtClean="0">
                <a:latin typeface="Times New Roman" pitchFamily="18" charset="0"/>
                <a:cs typeface="Times New Roman" pitchFamily="18" charset="0"/>
              </a:rPr>
              <a:t>.</a:t>
            </a:r>
          </a:p>
          <a:p>
            <a:pPr marL="342900" indent="-342900">
              <a:lnSpc>
                <a:spcPct val="150000"/>
              </a:lnSpc>
              <a:buAutoNum type="arabicPeriod"/>
            </a:pPr>
            <a:r>
              <a:rPr lang="ru-RU" sz="1400"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В некоторых «клиниках сна». Здесь посредством сна лечат подверженных сильным стрессам пациентов, базируясь при этом на </a:t>
            </a:r>
            <a:r>
              <a:rPr lang="ru-RU" sz="1400" dirty="0" smtClean="0">
                <a:latin typeface="Times New Roman" pitchFamily="18" charset="0"/>
                <a:cs typeface="Times New Roman" pitchFamily="18" charset="0"/>
              </a:rPr>
              <a:t>комбинации </a:t>
            </a:r>
            <a:r>
              <a:rPr lang="ru-RU" sz="1400" dirty="0">
                <a:latin typeface="Times New Roman" pitchFamily="18" charset="0"/>
                <a:cs typeface="Times New Roman" pitchFamily="18" charset="0"/>
              </a:rPr>
              <a:t>специальной психофармакологии и </a:t>
            </a:r>
            <a:r>
              <a:rPr lang="ru-RU" sz="1400" dirty="0" err="1">
                <a:latin typeface="Times New Roman" pitchFamily="18" charset="0"/>
                <a:cs typeface="Times New Roman" pitchFamily="18" charset="0"/>
              </a:rPr>
              <a:t>трофотропной</a:t>
            </a:r>
            <a:r>
              <a:rPr lang="ru-RU" sz="1400" dirty="0">
                <a:latin typeface="Times New Roman" pitchFamily="18" charset="0"/>
                <a:cs typeface="Times New Roman" pitchFamily="18" charset="0"/>
              </a:rPr>
              <a:t>, «усыпляющей» музыки</a:t>
            </a:r>
            <a:r>
              <a:rPr lang="ru-RU" sz="1400" dirty="0" smtClean="0">
                <a:latin typeface="Times New Roman" pitchFamily="18" charset="0"/>
                <a:cs typeface="Times New Roman" pitchFamily="18" charset="0"/>
              </a:rPr>
              <a:t>.</a:t>
            </a:r>
          </a:p>
          <a:p>
            <a:pPr marL="342900" indent="-342900">
              <a:lnSpc>
                <a:spcPct val="150000"/>
              </a:lnSpc>
              <a:buAutoNum type="arabicPeriod"/>
            </a:pPr>
            <a:r>
              <a:rPr lang="ru-RU" sz="1400" dirty="0" smtClean="0">
                <a:latin typeface="Times New Roman" pitchFamily="18" charset="0"/>
                <a:cs typeface="Times New Roman" pitchFamily="18" charset="0"/>
              </a:rPr>
              <a:t>В </a:t>
            </a:r>
            <a:r>
              <a:rPr lang="ru-RU" sz="1400" dirty="0" err="1">
                <a:latin typeface="Times New Roman" pitchFamily="18" charset="0"/>
                <a:cs typeface="Times New Roman" pitchFamily="18" charset="0"/>
              </a:rPr>
              <a:t>ритмотерапии</a:t>
            </a:r>
            <a:r>
              <a:rPr lang="ru-RU" sz="1400" dirty="0">
                <a:latin typeface="Times New Roman" pitchFamily="18" charset="0"/>
                <a:cs typeface="Times New Roman" pitchFamily="18" charset="0"/>
              </a:rPr>
              <a:t> — для пациентов с расстройствами речи (при значительном успехе влечении заикания). </a:t>
            </a:r>
          </a:p>
        </p:txBody>
      </p:sp>
    </p:spTree>
    <p:extLst>
      <p:ext uri="{BB962C8B-B14F-4D97-AF65-F5344CB8AC3E}">
        <p14:creationId xmlns:p14="http://schemas.microsoft.com/office/powerpoint/2010/main" xmlns="" val="2648334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052736"/>
            <a:ext cx="8424936" cy="4801314"/>
          </a:xfrm>
          <a:prstGeom prst="rect">
            <a:avLst/>
          </a:prstGeom>
        </p:spPr>
        <p:txBody>
          <a:bodyPr wrap="square">
            <a:spAutoFit/>
          </a:bodyPr>
          <a:lstStyle/>
          <a:p>
            <a:r>
              <a:rPr lang="ru-RU" dirty="0"/>
              <a:t>Музыка вызывает у людей определенную вибрацию, которая влечет за собой психическую реакцию. Основа музыки — звук. Звук — это акустический сигнал, имеющий волновую структуру. Из специальной литературы известно, что акустический сигнал воздействует на клетки живого организма, изменяя их </a:t>
            </a:r>
            <a:r>
              <a:rPr lang="ru-RU" dirty="0" smtClean="0"/>
              <a:t>активность</a:t>
            </a:r>
          </a:p>
          <a:p>
            <a:r>
              <a:rPr lang="ru-RU" dirty="0">
                <a:solidFill>
                  <a:srgbClr val="C00000"/>
                </a:solidFill>
              </a:rPr>
              <a:t>Звук оказывает влияние на несколько параметров</a:t>
            </a:r>
            <a:r>
              <a:rPr lang="ru-RU" dirty="0" smtClean="0">
                <a:solidFill>
                  <a:srgbClr val="C00000"/>
                </a:solidFill>
              </a:rPr>
              <a:t>:</a:t>
            </a:r>
          </a:p>
          <a:p>
            <a:r>
              <a:rPr lang="ru-RU" dirty="0" smtClean="0"/>
              <a:t> </a:t>
            </a:r>
            <a:r>
              <a:rPr lang="ru-RU" dirty="0"/>
              <a:t>1. На электромагнитную проводимость клеточных структур, а также на их электрохимическую активность, — это названо «неспецифическим акустико-биорезонансным эффектом», — одной из реакций организма человека на музыкальное, звуковое воздействие</a:t>
            </a:r>
            <a:r>
              <a:rPr lang="ru-RU" dirty="0" smtClean="0"/>
              <a:t>;</a:t>
            </a:r>
          </a:p>
          <a:p>
            <a:r>
              <a:rPr lang="ru-RU" dirty="0" smtClean="0"/>
              <a:t> </a:t>
            </a:r>
            <a:r>
              <a:rPr lang="ru-RU" dirty="0"/>
              <a:t>2. На слуховую рецепцию, восприятие. Восприятие музыки осуществляется в основном через слуховую систему</a:t>
            </a:r>
            <a:r>
              <a:rPr lang="ru-RU" dirty="0" smtClean="0"/>
              <a:t>.</a:t>
            </a:r>
          </a:p>
          <a:p>
            <a:r>
              <a:rPr lang="ru-RU" dirty="0" smtClean="0"/>
              <a:t> </a:t>
            </a:r>
            <a:r>
              <a:rPr lang="ru-RU" dirty="0"/>
              <a:t>3. На </a:t>
            </a:r>
            <a:r>
              <a:rPr lang="ru-RU" dirty="0" err="1"/>
              <a:t>вибротактильную</a:t>
            </a:r>
            <a:r>
              <a:rPr lang="ru-RU" dirty="0"/>
              <a:t> рецепцию, или восприятие. </a:t>
            </a:r>
            <a:r>
              <a:rPr lang="ru-RU" dirty="0" err="1"/>
              <a:t>Вибротактильное</a:t>
            </a:r>
            <a:r>
              <a:rPr lang="ru-RU" dirty="0"/>
              <a:t> восприятие основано на работе тактильного анализатора. Он воспринимает разнообразные вибрации, в том числе и возникающие во время музыкально-терапевтического воздействия. Наряду с другими анализаторными системами он помогает организму ориентироваться в окружающей среде.</a:t>
            </a:r>
          </a:p>
        </p:txBody>
      </p:sp>
    </p:spTree>
    <p:extLst>
      <p:ext uri="{BB962C8B-B14F-4D97-AF65-F5344CB8AC3E}">
        <p14:creationId xmlns:p14="http://schemas.microsoft.com/office/powerpoint/2010/main" xmlns="" val="2115405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55576" y="1124744"/>
            <a:ext cx="7848872" cy="5509200"/>
          </a:xfrm>
          <a:prstGeom prst="rect">
            <a:avLst/>
          </a:prstGeom>
        </p:spPr>
        <p:txBody>
          <a:bodyPr wrap="square">
            <a:spAutoFit/>
          </a:bodyPr>
          <a:lstStyle/>
          <a:p>
            <a:pPr algn="ctr"/>
            <a:r>
              <a:rPr lang="ru-RU" sz="1600" dirty="0">
                <a:latin typeface="Times New Roman" pitchFamily="18" charset="0"/>
                <a:cs typeface="Times New Roman" pitchFamily="18" charset="0"/>
              </a:rPr>
              <a:t>Музыка на сеансах игровой терапии и музыкальная терапия сама по себе реализует ряд целей</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1) позволяет преодолеть психологическую защиту ребенка — успокоить или, наоборот, активизировать, настроить, заинтересовать</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2) помогает установить контакт между психологом и ребенком</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3) помогает развить коммуникативные и творческие возможности ребенка</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4) повышает самооценку на основе самоактуализации</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5) способствует </a:t>
            </a:r>
            <a:r>
              <a:rPr lang="ru-RU" sz="1600" dirty="0" err="1">
                <a:latin typeface="Times New Roman" pitchFamily="18" charset="0"/>
                <a:cs typeface="Times New Roman" pitchFamily="18" charset="0"/>
              </a:rPr>
              <a:t>отреагированию</a:t>
            </a:r>
            <a:r>
              <a:rPr lang="ru-RU" sz="1600" dirty="0">
                <a:latin typeface="Times New Roman" pitchFamily="18" charset="0"/>
                <a:cs typeface="Times New Roman" pitchFamily="18" charset="0"/>
              </a:rPr>
              <a:t> чувств</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6) помогает пережить катарсис</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7) развивает эмпатические способности</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8) помогает укрепить отношения с психологом и другими людьми, способствует установлению и развитию межличностных отношений;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9</a:t>
            </a:r>
            <a:r>
              <a:rPr lang="ru-RU" sz="1600" dirty="0">
                <a:latin typeface="Times New Roman" pitchFamily="18" charset="0"/>
                <a:cs typeface="Times New Roman" pitchFamily="18" charset="0"/>
              </a:rPr>
              <a:t>) формирует ценные практические навыки — игры на музыкальных инструментах</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10</a:t>
            </a:r>
            <a:r>
              <a:rPr lang="ru-RU" sz="1600" dirty="0">
                <a:latin typeface="Times New Roman" pitchFamily="18" charset="0"/>
                <a:cs typeface="Times New Roman" pitchFamily="18" charset="0"/>
              </a:rPr>
              <a:t>) помогает занять ребенка увлекательным делом — музыкальными играми, пением, танцами, движением под музыку, импровизацией на музыкальных инструментах;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11</a:t>
            </a:r>
            <a:r>
              <a:rPr lang="ru-RU" sz="1600" dirty="0">
                <a:latin typeface="Times New Roman" pitchFamily="18" charset="0"/>
                <a:cs typeface="Times New Roman" pitchFamily="18" charset="0"/>
              </a:rPr>
              <a:t>) непродолжительное музицирование на каждом занятии хорошо усваивается детьми, плохо переносящими учебные нагрузки</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12</a:t>
            </a:r>
            <a:r>
              <a:rPr lang="ru-RU" sz="1600" dirty="0">
                <a:latin typeface="Times New Roman" pitchFamily="18" charset="0"/>
                <a:cs typeface="Times New Roman" pitchFamily="18" charset="0"/>
              </a:rPr>
              <a:t>) увлекает и оказывает сильное успокаивающее воздействие на большинство </a:t>
            </a:r>
            <a:r>
              <a:rPr lang="ru-RU" sz="1600" dirty="0" err="1">
                <a:latin typeface="Times New Roman" pitchFamily="18" charset="0"/>
                <a:cs typeface="Times New Roman" pitchFamily="18" charset="0"/>
              </a:rPr>
              <a:t>гиперактивных</a:t>
            </a:r>
            <a:r>
              <a:rPr lang="ru-RU" sz="1600" dirty="0">
                <a:latin typeface="Times New Roman" pitchFamily="18" charset="0"/>
                <a:cs typeface="Times New Roman" pitchFamily="18" charset="0"/>
              </a:rPr>
              <a:t> детей</a:t>
            </a:r>
            <a:r>
              <a:rPr lang="ru-RU" sz="1600" dirty="0" smtClean="0">
                <a:latin typeface="Times New Roman" pitchFamily="18" charset="0"/>
                <a:cs typeface="Times New Roman" pitchFamily="18" charset="0"/>
              </a:rPr>
              <a:t>;</a:t>
            </a:r>
          </a:p>
          <a:p>
            <a:r>
              <a:rPr lang="ru-RU" sz="1600" dirty="0" smtClean="0">
                <a:latin typeface="Times New Roman" pitchFamily="18" charset="0"/>
                <a:cs typeface="Times New Roman" pitchFamily="18" charset="0"/>
              </a:rPr>
              <a:t>13</a:t>
            </a:r>
            <a:r>
              <a:rPr lang="ru-RU" sz="1600" dirty="0">
                <a:latin typeface="Times New Roman" pitchFamily="18" charset="0"/>
                <a:cs typeface="Times New Roman" pitchFamily="18" charset="0"/>
              </a:rPr>
              <a:t>) замкнутые, скованные дети становятся более спонтанными и развивают навыки взаимодействия с другими людьми. Улучшается речевая функция. Уже имеется опыт использования мелодической интонации для обучения речи детей с афазией.</a:t>
            </a:r>
          </a:p>
        </p:txBody>
      </p:sp>
    </p:spTree>
    <p:extLst>
      <p:ext uri="{BB962C8B-B14F-4D97-AF65-F5344CB8AC3E}">
        <p14:creationId xmlns:p14="http://schemas.microsoft.com/office/powerpoint/2010/main" xmlns="" val="2670147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836712"/>
            <a:ext cx="7992888" cy="4955203"/>
          </a:xfrm>
          <a:prstGeom prst="rect">
            <a:avLst/>
          </a:prstGeom>
        </p:spPr>
        <p:txBody>
          <a:bodyPr wrap="square">
            <a:spAutoFit/>
          </a:bodyPr>
          <a:lstStyle/>
          <a:p>
            <a:pPr algn="ctr"/>
            <a:r>
              <a:rPr lang="ru-RU" sz="2800" dirty="0" smtClean="0">
                <a:latin typeface="Times New Roman" pitchFamily="18" charset="0"/>
                <a:cs typeface="Times New Roman" pitchFamily="18" charset="0"/>
              </a:rPr>
              <a:t>Упражнения в музыкотерапии</a:t>
            </a:r>
          </a:p>
          <a:p>
            <a:r>
              <a:rPr lang="ru-RU" sz="1600" dirty="0" smtClean="0">
                <a:latin typeface="Times New Roman" pitchFamily="18" charset="0"/>
                <a:cs typeface="Times New Roman" pitchFamily="18" charset="0"/>
              </a:rPr>
              <a:t>     </a:t>
            </a:r>
            <a:r>
              <a:rPr lang="ru-RU" sz="1600" dirty="0" smtClean="0">
                <a:solidFill>
                  <a:srgbClr val="FF0000"/>
                </a:solidFill>
                <a:latin typeface="Times New Roman" pitchFamily="18" charset="0"/>
                <a:cs typeface="Times New Roman" pitchFamily="18" charset="0"/>
              </a:rPr>
              <a:t>«</a:t>
            </a:r>
            <a:r>
              <a:rPr lang="ru-RU" sz="1600" dirty="0">
                <a:solidFill>
                  <a:srgbClr val="FF0000"/>
                </a:solidFill>
                <a:latin typeface="Times New Roman" pitchFamily="18" charset="0"/>
                <a:cs typeface="Times New Roman" pitchFamily="18" charset="0"/>
              </a:rPr>
              <a:t>Здравствуйте!» </a:t>
            </a:r>
            <a:r>
              <a:rPr lang="ru-RU" sz="1600" dirty="0">
                <a:latin typeface="Times New Roman" pitchFamily="18" charset="0"/>
                <a:cs typeface="Times New Roman" pitchFamily="18" charset="0"/>
              </a:rPr>
              <a:t>Одно из упражнений, которым очень полезно начинать занятия. Для некоторых </a:t>
            </a:r>
            <a:r>
              <a:rPr lang="ru-RU" sz="1600" dirty="0" smtClean="0">
                <a:latin typeface="Times New Roman" pitchFamily="18" charset="0"/>
                <a:cs typeface="Times New Roman" pitchFamily="18" charset="0"/>
              </a:rPr>
              <a:t>детей </a:t>
            </a:r>
            <a:r>
              <a:rPr lang="ru-RU" sz="1600" dirty="0">
                <a:latin typeface="Times New Roman" pitchFamily="18" charset="0"/>
                <a:cs typeface="Times New Roman" pitchFamily="18" charset="0"/>
              </a:rPr>
              <a:t>очень важна повторяющаяся структура занятий, им необходимо заранее знать последовательность упражнений, чтобы чувствовать себя в безопасности. В этом случае эффективной будет импровизация в рамках заданной структуры, и одно из упражнений, позволяющих сделать это – музыкальное «Здравствуйте</a:t>
            </a:r>
            <a:r>
              <a:rPr lang="ru-RU" sz="1600" dirty="0" smtClean="0">
                <a:latin typeface="Times New Roman" pitchFamily="18" charset="0"/>
                <a:cs typeface="Times New Roman" pitchFamily="18" charset="0"/>
              </a:rPr>
              <a:t>!»</a:t>
            </a:r>
          </a:p>
          <a:p>
            <a:r>
              <a:rPr lang="ru-RU" sz="1600" dirty="0">
                <a:latin typeface="Times New Roman" pitchFamily="18" charset="0"/>
                <a:cs typeface="Times New Roman" pitchFamily="18" charset="0"/>
              </a:rPr>
              <a:t> </a:t>
            </a:r>
            <a:r>
              <a:rPr lang="ru-RU" sz="1600" dirty="0" smtClean="0">
                <a:latin typeface="Times New Roman" pitchFamily="18" charset="0"/>
                <a:cs typeface="Times New Roman" pitchFamily="18" charset="0"/>
              </a:rPr>
              <a:t>    В </a:t>
            </a:r>
            <a:r>
              <a:rPr lang="ru-RU" sz="1600" dirty="0">
                <a:latin typeface="Times New Roman" pitchFamily="18" charset="0"/>
                <a:cs typeface="Times New Roman" pitchFamily="18" charset="0"/>
              </a:rPr>
              <a:t>контакте этого упражнения происходит общение всех участников процесса, группа хорошо настраивается на дальнейшую работу, руководитель группы концентрирует на себе внимание, он может эмоционально привлечь к себе разных людей. Удобнее всего исполнять его, сидя или стоя в кругу, чтобы все участники хорошо видели друг друга, хотя оно доступно и для работы с большими группами людей, например, с залом. Музыкальные инструменты для него не нужны, достаточно голоса, рук, тела. </a:t>
            </a:r>
            <a:endParaRPr lang="ru-RU" sz="1600" dirty="0" smtClean="0">
              <a:latin typeface="Times New Roman" pitchFamily="18" charset="0"/>
              <a:cs typeface="Times New Roman" pitchFamily="18" charset="0"/>
            </a:endParaRPr>
          </a:p>
          <a:p>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Каждый из участников занятия по очереди произносит приветствие (это может быть «Здравствуйте», «Привет», любое приветствие, в том числе звуки без слов), сопровождая его движением (хлопок в ладоши, подъем или опускание рук и многое другое). Сразу после этого группа повторяет его приветствие, стараясь максимально скопировать движение, мимику, интонацию, позу солиста. Упражнение хорошо развивает фантазию, память музыкальный слух, в одной роли – умение солировать, вести за собой, в другой – умение подстраиваться, слушать и слышать другого.</a:t>
            </a:r>
          </a:p>
        </p:txBody>
      </p:sp>
    </p:spTree>
    <p:extLst>
      <p:ext uri="{BB962C8B-B14F-4D97-AF65-F5344CB8AC3E}">
        <p14:creationId xmlns:p14="http://schemas.microsoft.com/office/powerpoint/2010/main" xmlns="" val="1295761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59011"/>
            <a:ext cx="8136904" cy="5478423"/>
          </a:xfrm>
          <a:prstGeom prst="rect">
            <a:avLst/>
          </a:prstGeom>
        </p:spPr>
        <p:txBody>
          <a:bodyPr wrap="square">
            <a:spAutoFit/>
          </a:bodyPr>
          <a:lstStyle/>
          <a:p>
            <a:pPr algn="ctr"/>
            <a:r>
              <a:rPr lang="ru-RU" sz="2800" dirty="0">
                <a:latin typeface="Times New Roman" pitchFamily="18" charset="0"/>
                <a:cs typeface="Times New Roman" pitchFamily="18" charset="0"/>
              </a:rPr>
              <a:t>«Соло» </a:t>
            </a:r>
            <a:endParaRPr lang="ru-RU" sz="2800" dirty="0" smtClean="0">
              <a:latin typeface="Times New Roman" pitchFamily="18" charset="0"/>
              <a:cs typeface="Times New Roman" pitchFamily="18" charset="0"/>
            </a:endParaRPr>
          </a:p>
          <a:p>
            <a:r>
              <a:rPr lang="ru-RU" dirty="0" smtClean="0"/>
              <a:t>     </a:t>
            </a:r>
            <a:r>
              <a:rPr lang="ru-RU" sz="1600" dirty="0" smtClean="0"/>
              <a:t>Это </a:t>
            </a:r>
            <a:r>
              <a:rPr lang="ru-RU" sz="1600" dirty="0"/>
              <a:t>упражнение тоже удобнее делать в кругу или таким образом, чтоб каждый мог видеть всех остальных. Участники выбирают себе музыкальные инструменты, рассматривают их, пробуют издавать звуки, сыграть что-либо. Выбрав музыкальный инструмент, солист играет на нем законченную музыкальную фразу, потом выразительно смотрит на другого участника группы, выбирая следующего солиста из круга без слов. Желательно, чтоб все поучаствовали, по очереди передавая друг другу очередность. </a:t>
            </a:r>
            <a:endParaRPr lang="ru-RU" sz="1600" dirty="0" smtClean="0"/>
          </a:p>
          <a:p>
            <a:r>
              <a:rPr lang="ru-RU" sz="1600" dirty="0"/>
              <a:t> </a:t>
            </a:r>
            <a:r>
              <a:rPr lang="ru-RU" sz="1600" dirty="0" smtClean="0"/>
              <a:t>   Музыкальный </a:t>
            </a:r>
            <a:r>
              <a:rPr lang="ru-RU" sz="1600" dirty="0"/>
              <a:t>терапевт поддерживает каждого солиста и следит за тем, чтобы каждый побыл в роли солиста, а остальные внимательно слушали, не перебивали его. У этого упражнения существуют вариации – к примеру, если участники группы не выдерживают длительного ожидания своей очереди, можно вовлечь их в процесс, предложив синхронно поддерживать единый простой ритм, на фоне которого импровизирует солист. Также эта вариация упражнения может стимулировать неуверенного в себе солиста, которому больше других нужна поддержка группы. </a:t>
            </a:r>
            <a:r>
              <a:rPr lang="ru-RU" sz="1600" dirty="0" smtClean="0"/>
              <a:t> </a:t>
            </a:r>
          </a:p>
          <a:p>
            <a:r>
              <a:rPr lang="ru-RU" sz="1600" dirty="0"/>
              <a:t> </a:t>
            </a:r>
            <a:r>
              <a:rPr lang="ru-RU" sz="1600" dirty="0" smtClean="0"/>
              <a:t>   Это </a:t>
            </a:r>
            <a:r>
              <a:rPr lang="ru-RU" sz="1600" dirty="0"/>
              <a:t>упражнение полезно тем, что позволяет участнику проявить себя, снимает страхи перед публичным выступлением, например, это полезно для школьников, которые боятся выходить к доске. Дня них это упражнение безопасно, потому что в музыкальной импровизации нет ошибок. Очень важно не только играть самому, но и дослушать другого солиста до конца, это отработка внимания, терпения, уважения к чужому высказыванию</a:t>
            </a:r>
          </a:p>
        </p:txBody>
      </p:sp>
    </p:spTree>
    <p:extLst>
      <p:ext uri="{BB962C8B-B14F-4D97-AF65-F5344CB8AC3E}">
        <p14:creationId xmlns:p14="http://schemas.microsoft.com/office/powerpoint/2010/main" xmlns="" val="251490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224</TotalTime>
  <Words>1267</Words>
  <Application>Microsoft Office PowerPoint</Application>
  <PresentationFormat>Экран (4:3)</PresentationFormat>
  <Paragraphs>55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Педагоги:                                      Акимова .А.А                            Золотухина. Е. Н.    Братск 2021 </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МУЗЫКОТЕРАПИЯ В ФИЗИЧЕСКОМ ВОСПИТАНИИ</dc:title>
  <dc:creator>1</dc:creator>
  <cp:lastModifiedBy>1</cp:lastModifiedBy>
  <cp:revision>22</cp:revision>
  <dcterms:created xsi:type="dcterms:W3CDTF">2021-11-08T17:24:49Z</dcterms:created>
  <dcterms:modified xsi:type="dcterms:W3CDTF">2021-11-16T04:57:54Z</dcterms:modified>
</cp:coreProperties>
</file>